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79" r:id="rId8"/>
    <p:sldId id="265" r:id="rId9"/>
    <p:sldId id="266" r:id="rId10"/>
    <p:sldId id="268" r:id="rId11"/>
    <p:sldId id="262" r:id="rId12"/>
    <p:sldId id="263" r:id="rId13"/>
    <p:sldId id="264" r:id="rId14"/>
    <p:sldId id="277" r:id="rId15"/>
    <p:sldId id="271" r:id="rId16"/>
    <p:sldId id="275" r:id="rId17"/>
    <p:sldId id="276" r:id="rId18"/>
    <p:sldId id="278" r:id="rId19"/>
    <p:sldId id="269" r:id="rId20"/>
    <p:sldId id="267" r:id="rId21"/>
    <p:sldId id="270" r:id="rId22"/>
    <p:sldId id="272" r:id="rId23"/>
    <p:sldId id="273" r:id="rId24"/>
    <p:sldId id="274"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50E37-CFCD-4978-AEE5-24D58C31F35C}" v="743" dt="2021-11-01T12:58:37.361"/>
    <p1510:client id="{BDE87AA1-BD9F-9884-7AFA-FA83F11ECDFC}" v="115" dt="2021-11-01T11:11:20.195"/>
    <p1510:client id="{FD0AA7D0-C129-4289-8B21-A7454E3A436C}" v="388" dt="2021-11-01T11:09:53.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44809" y="1180695"/>
            <a:ext cx="7186507" cy="4501127"/>
          </a:xfrm>
        </p:spPr>
        <p:txBody>
          <a:bodyPr vert="horz" lIns="91440" tIns="45720" rIns="91440" bIns="45720" rtlCol="0" anchor="t">
            <a:normAutofit/>
          </a:bodyPr>
          <a:lstStyle/>
          <a:p>
            <a:pPr algn="r"/>
            <a:r>
              <a:rPr lang="en-US" kern="1200">
                <a:solidFill>
                  <a:srgbClr val="FFFFFF"/>
                </a:solidFill>
                <a:latin typeface="+mj-lt"/>
                <a:ea typeface="+mj-ea"/>
                <a:cs typeface="+mj-cs"/>
              </a:rPr>
              <a:t>Internet Protocol Demonstration</a:t>
            </a:r>
            <a:endParaRPr lang="en-US" kern="1200">
              <a:solidFill>
                <a:srgbClr val="FFFFFF"/>
              </a:solidFill>
              <a:latin typeface="+mj-lt"/>
              <a:cs typeface="Calibri Light"/>
            </a:endParaRPr>
          </a:p>
        </p:txBody>
      </p:sp>
      <p:sp>
        <p:nvSpPr>
          <p:cNvPr id="4" name="TextBox 3">
            <a:extLst>
              <a:ext uri="{FF2B5EF4-FFF2-40B4-BE49-F238E27FC236}">
                <a16:creationId xmlns:a16="http://schemas.microsoft.com/office/drawing/2014/main" id="{B5D84DC2-E4B8-4955-B036-2F073D05B707}"/>
              </a:ext>
            </a:extLst>
          </p:cNvPr>
          <p:cNvSpPr txBox="1"/>
          <p:nvPr/>
        </p:nvSpPr>
        <p:spPr>
          <a:xfrm>
            <a:off x="7298051" y="5679626"/>
            <a:ext cx="4893765" cy="450112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a:t>RA1911028010071-Pavan Sai. K</a:t>
            </a:r>
            <a:endParaRPr lang="en-US"/>
          </a:p>
          <a:p>
            <a:pPr>
              <a:lnSpc>
                <a:spcPct val="90000"/>
              </a:lnSpc>
              <a:spcAft>
                <a:spcPts val="600"/>
              </a:spcAft>
            </a:pPr>
            <a:r>
              <a:rPr lang="en-US" sz="2000"/>
              <a:t>RA1911028010074-Aayush Singh</a:t>
            </a:r>
            <a:endParaRPr lang="en-US" sz="2000">
              <a:cs typeface="Calibri" panose="020F0502020204030204"/>
            </a:endParaRPr>
          </a:p>
          <a:p>
            <a:pPr>
              <a:lnSpc>
                <a:spcPct val="90000"/>
              </a:lnSpc>
              <a:spcAft>
                <a:spcPts val="600"/>
              </a:spcAft>
            </a:pPr>
            <a:r>
              <a:rPr lang="en-US" sz="2000"/>
              <a:t>RA1911028010081-Subhojeet Bhattacharjee</a:t>
            </a:r>
            <a:endParaRPr lang="en-US" sz="2000">
              <a:cs typeface="Calibri" panose="020F0502020204030204"/>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F575-A3A7-4DDD-BB5C-BE3A36C647B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Project Demo</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1700AD6C-9CE2-4E03-A6F0-4C5192781205}"/>
              </a:ext>
            </a:extLst>
          </p:cNvPr>
          <p:cNvPicPr>
            <a:picLocks noGrp="1" noChangeAspect="1"/>
          </p:cNvPicPr>
          <p:nvPr>
            <p:ph idx="1"/>
          </p:nvPr>
        </p:nvPicPr>
        <p:blipFill rotWithShape="1">
          <a:blip r:embed="rId2"/>
          <a:srcRect l="32712" t="13835" r="31186" b="22105"/>
          <a:stretch/>
        </p:blipFill>
        <p:spPr>
          <a:xfrm>
            <a:off x="1056922" y="2426818"/>
            <a:ext cx="4005207"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application&#10;&#10;Description automatically generated">
            <a:extLst>
              <a:ext uri="{FF2B5EF4-FFF2-40B4-BE49-F238E27FC236}">
                <a16:creationId xmlns:a16="http://schemas.microsoft.com/office/drawing/2014/main" id="{F682A2FF-C1DF-4728-8B59-DD899C5825B8}"/>
              </a:ext>
            </a:extLst>
          </p:cNvPr>
          <p:cNvPicPr>
            <a:picLocks noChangeAspect="1"/>
          </p:cNvPicPr>
          <p:nvPr/>
        </p:nvPicPr>
        <p:blipFill rotWithShape="1">
          <a:blip r:embed="rId3"/>
          <a:srcRect l="31818" t="14063" r="31659" b="23488"/>
          <a:stretch/>
        </p:blipFill>
        <p:spPr>
          <a:xfrm>
            <a:off x="7094810" y="2426818"/>
            <a:ext cx="4156443" cy="3997637"/>
          </a:xfrm>
          <a:prstGeom prst="rect">
            <a:avLst/>
          </a:prstGeom>
        </p:spPr>
      </p:pic>
    </p:spTree>
    <p:extLst>
      <p:ext uri="{BB962C8B-B14F-4D97-AF65-F5344CB8AC3E}">
        <p14:creationId xmlns:p14="http://schemas.microsoft.com/office/powerpoint/2010/main" val="365907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5C602-A2BA-460C-AD50-76882B0A2A4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cs typeface="Calibri Light"/>
              </a:rPr>
              <a:t>DNS Architecture</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43150401-54DF-4527-BC08-53FB98C1CCF2}"/>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0" indent="0">
              <a:buNone/>
            </a:pPr>
            <a:r>
              <a:rPr lang="en-US" sz="2000">
                <a:ea typeface="+mn-lt"/>
                <a:cs typeface="+mn-lt"/>
              </a:rPr>
              <a:t>Domain Name Servers or DNS are very similar to a phone book that contains all the </a:t>
            </a:r>
            <a:r>
              <a:rPr lang="en-US" sz="2000" b="1">
                <a:ea typeface="+mn-lt"/>
                <a:cs typeface="+mn-lt"/>
              </a:rPr>
              <a:t>public domains</a:t>
            </a:r>
            <a:r>
              <a:rPr lang="en-US" sz="2000">
                <a:ea typeface="+mn-lt"/>
                <a:cs typeface="+mn-lt"/>
              </a:rPr>
              <a:t> and their </a:t>
            </a:r>
            <a:r>
              <a:rPr lang="en-US" sz="2000" b="1">
                <a:ea typeface="+mn-lt"/>
                <a:cs typeface="+mn-lt"/>
              </a:rPr>
              <a:t>corresponding IP Addresses</a:t>
            </a:r>
            <a:r>
              <a:rPr lang="en-US" sz="2000">
                <a:ea typeface="+mn-lt"/>
                <a:cs typeface="+mn-lt"/>
              </a:rPr>
              <a:t>. DNS is an internet service that translates the domain name into IP addresses. </a:t>
            </a:r>
          </a:p>
          <a:p>
            <a:pPr marL="0" indent="0">
              <a:buNone/>
            </a:pPr>
            <a:endParaRPr lang="en-US" sz="2000" dirty="0">
              <a:ea typeface="+mn-lt"/>
              <a:cs typeface="+mn-lt"/>
            </a:endParaRPr>
          </a:p>
          <a:p>
            <a:pPr marL="0" indent="0">
              <a:buNone/>
            </a:pPr>
            <a:r>
              <a:rPr lang="en-US" sz="2000">
                <a:ea typeface="+mn-lt"/>
                <a:cs typeface="+mn-lt"/>
              </a:rPr>
              <a:t>Whenever you request for google.com or any other website, your request first goes to DNS servers. Then, the DNS server translates the domain into the corresponding IP Address and forwards the request to the website server, and finally the website loads into your browser.</a:t>
            </a:r>
            <a:endParaRPr lang="en-US" sz="2000">
              <a:cs typeface="Calibri"/>
            </a:endParaRPr>
          </a:p>
        </p:txBody>
      </p:sp>
    </p:spTree>
    <p:extLst>
      <p:ext uri="{BB962C8B-B14F-4D97-AF65-F5344CB8AC3E}">
        <p14:creationId xmlns:p14="http://schemas.microsoft.com/office/powerpoint/2010/main" val="262388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72AABD4-8269-4711-8C40-261BA721EFA1}"/>
              </a:ext>
            </a:extLst>
          </p:cNvPr>
          <p:cNvPicPr>
            <a:picLocks noGrp="1" noChangeAspect="1"/>
          </p:cNvPicPr>
          <p:nvPr>
            <p:ph idx="1"/>
          </p:nvPr>
        </p:nvPicPr>
        <p:blipFill>
          <a:blip r:embed="rId2"/>
          <a:stretch>
            <a:fillRect/>
          </a:stretch>
        </p:blipFill>
        <p:spPr>
          <a:xfrm>
            <a:off x="1899969" y="1517084"/>
            <a:ext cx="8377685" cy="5179155"/>
          </a:xfrm>
        </p:spPr>
      </p:pic>
      <p:sp>
        <p:nvSpPr>
          <p:cNvPr id="2" name="TextBox 1">
            <a:extLst>
              <a:ext uri="{FF2B5EF4-FFF2-40B4-BE49-F238E27FC236}">
                <a16:creationId xmlns:a16="http://schemas.microsoft.com/office/drawing/2014/main" id="{CA8FE752-F56A-4E0F-B254-B275560BFCB9}"/>
              </a:ext>
            </a:extLst>
          </p:cNvPr>
          <p:cNvSpPr txBox="1"/>
          <p:nvPr/>
        </p:nvSpPr>
        <p:spPr>
          <a:xfrm>
            <a:off x="1498948" y="538619"/>
            <a:ext cx="480999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mn-lt"/>
                <a:cs typeface="+mn-lt"/>
              </a:rPr>
              <a:t>DNS </a:t>
            </a:r>
            <a:r>
              <a:rPr lang="en-US" sz="4400" b="1">
                <a:latin typeface="Calibri"/>
                <a:cs typeface="Calibri Light"/>
              </a:rPr>
              <a:t>Architecture</a:t>
            </a:r>
            <a:endParaRPr lang="en-US" sz="4400">
              <a:latin typeface="Calibri"/>
              <a:cs typeface="Calibri"/>
            </a:endParaRPr>
          </a:p>
        </p:txBody>
      </p:sp>
    </p:spTree>
    <p:extLst>
      <p:ext uri="{BB962C8B-B14F-4D97-AF65-F5344CB8AC3E}">
        <p14:creationId xmlns:p14="http://schemas.microsoft.com/office/powerpoint/2010/main" val="271201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23B22-C358-4F2A-93A2-93262E63F85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Project Demo</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application&#10;&#10;Description automatically generated">
            <a:extLst>
              <a:ext uri="{FF2B5EF4-FFF2-40B4-BE49-F238E27FC236}">
                <a16:creationId xmlns:a16="http://schemas.microsoft.com/office/drawing/2014/main" id="{2F356632-F279-41FC-92B8-22534523EA68}"/>
              </a:ext>
            </a:extLst>
          </p:cNvPr>
          <p:cNvPicPr>
            <a:picLocks noChangeAspect="1"/>
          </p:cNvPicPr>
          <p:nvPr/>
        </p:nvPicPr>
        <p:blipFill rotWithShape="1">
          <a:blip r:embed="rId2"/>
          <a:srcRect l="31863" t="13261" r="31495" b="22338"/>
          <a:stretch/>
        </p:blipFill>
        <p:spPr>
          <a:xfrm>
            <a:off x="1037729" y="2426818"/>
            <a:ext cx="4043592"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43FCE70B-27E9-41E7-B57C-684508426771}"/>
              </a:ext>
            </a:extLst>
          </p:cNvPr>
          <p:cNvPicPr>
            <a:picLocks noGrp="1" noChangeAspect="1"/>
          </p:cNvPicPr>
          <p:nvPr>
            <p:ph idx="1"/>
          </p:nvPr>
        </p:nvPicPr>
        <p:blipFill rotWithShape="1">
          <a:blip r:embed="rId3"/>
          <a:srcRect l="36572" t="15348" r="27125" b="19424"/>
          <a:stretch/>
        </p:blipFill>
        <p:spPr>
          <a:xfrm>
            <a:off x="7195337" y="2426818"/>
            <a:ext cx="3955388" cy="3997637"/>
          </a:xfrm>
          <a:prstGeom prst="rect">
            <a:avLst/>
          </a:prstGeom>
        </p:spPr>
      </p:pic>
    </p:spTree>
    <p:extLst>
      <p:ext uri="{BB962C8B-B14F-4D97-AF65-F5344CB8AC3E}">
        <p14:creationId xmlns:p14="http://schemas.microsoft.com/office/powerpoint/2010/main" val="363412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CA714AB0-76FD-42A2-BE32-D0E4F0ABB638}"/>
              </a:ext>
            </a:extLst>
          </p:cNvPr>
          <p:cNvPicPr>
            <a:picLocks noGrp="1" noChangeAspect="1"/>
          </p:cNvPicPr>
          <p:nvPr>
            <p:ph idx="1"/>
          </p:nvPr>
        </p:nvPicPr>
        <p:blipFill>
          <a:blip r:embed="rId2"/>
          <a:stretch>
            <a:fillRect/>
          </a:stretch>
        </p:blipFill>
        <p:spPr>
          <a:xfrm>
            <a:off x="5411140" y="643466"/>
            <a:ext cx="5513051" cy="5568739"/>
          </a:xfrm>
          <a:prstGeom prst="rect">
            <a:avLst/>
          </a:prstGeom>
        </p:spPr>
      </p:pic>
    </p:spTree>
    <p:extLst>
      <p:ext uri="{BB962C8B-B14F-4D97-AF65-F5344CB8AC3E}">
        <p14:creationId xmlns:p14="http://schemas.microsoft.com/office/powerpoint/2010/main" val="256904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D0D12-0968-49B3-97A2-57EE42505BCE}"/>
              </a:ext>
            </a:extLst>
          </p:cNvPr>
          <p:cNvSpPr>
            <a:spLocks noGrp="1"/>
          </p:cNvSpPr>
          <p:nvPr>
            <p:ph type="title"/>
          </p:nvPr>
        </p:nvSpPr>
        <p:spPr>
          <a:xfrm>
            <a:off x="1371599" y="294538"/>
            <a:ext cx="9895951" cy="1033669"/>
          </a:xfrm>
        </p:spPr>
        <p:txBody>
          <a:bodyPr>
            <a:normAutofit/>
          </a:bodyPr>
          <a:lstStyle/>
          <a:p>
            <a:r>
              <a:rPr lang="en-US" sz="4000" b="1">
                <a:solidFill>
                  <a:srgbClr val="FFFFFF"/>
                </a:solidFill>
                <a:cs typeface="Calibri Light"/>
              </a:rPr>
              <a:t>SMTP</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4FD8E227-AA7A-4196-9DD3-A6B595EC452A}"/>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a:ea typeface="+mn-lt"/>
                <a:cs typeface="+mn-lt"/>
              </a:rPr>
              <a:t>SMTP is a set of communication guidelines that allow software to transmit an electronic mail over the internet is called Simple Mail Transfer Protocol. It is a program used for sending messages to other computer users based on e-mail addresses.</a:t>
            </a:r>
            <a:endParaRPr lang="en-US" sz="2000"/>
          </a:p>
          <a:p>
            <a:pPr marL="0" indent="0">
              <a:buNone/>
            </a:pPr>
            <a:endParaRPr lang="en-US" sz="2000">
              <a:ea typeface="+mn-lt"/>
              <a:cs typeface="+mn-lt"/>
            </a:endParaRPr>
          </a:p>
          <a:p>
            <a:pPr marL="0" indent="0">
              <a:buNone/>
            </a:pPr>
            <a:r>
              <a:rPr lang="en-US" sz="2000">
                <a:ea typeface="+mn-lt"/>
                <a:cs typeface="+mn-lt"/>
              </a:rPr>
              <a:t>The main purpose of SMTP is used to set up communication rules between servers . The servers have a way of identifying themselves and announcing what kind of communication they are trying to perform. They also have a way of handling the errors such as incorrect email address. For example, if the recipient address is wrong, then receiving server reply with an error message of some kind.</a:t>
            </a:r>
            <a:endParaRPr lang="en-US" sz="2000"/>
          </a:p>
          <a:p>
            <a:pPr marL="0" indent="0">
              <a:buNone/>
            </a:pPr>
            <a:endParaRPr lang="en-US" sz="2000">
              <a:cs typeface="Calibri"/>
            </a:endParaRPr>
          </a:p>
          <a:p>
            <a:pPr marL="0" indent="0">
              <a:buNone/>
            </a:pPr>
            <a:endParaRPr lang="en-US" sz="2000">
              <a:cs typeface="Calibri"/>
            </a:endParaRPr>
          </a:p>
        </p:txBody>
      </p:sp>
    </p:spTree>
    <p:extLst>
      <p:ext uri="{BB962C8B-B14F-4D97-AF65-F5344CB8AC3E}">
        <p14:creationId xmlns:p14="http://schemas.microsoft.com/office/powerpoint/2010/main" val="4136067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60FB9-9197-40F8-BD1E-25BA8960A2B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SMTP Architecture</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46235E73-249A-4C35-83F1-6D07328F4E9F}"/>
              </a:ext>
            </a:extLst>
          </p:cNvPr>
          <p:cNvPicPr>
            <a:picLocks noGrp="1" noChangeAspect="1"/>
          </p:cNvPicPr>
          <p:nvPr>
            <p:ph idx="1"/>
          </p:nvPr>
        </p:nvPicPr>
        <p:blipFill>
          <a:blip r:embed="rId2"/>
          <a:stretch>
            <a:fillRect/>
          </a:stretch>
        </p:blipFill>
        <p:spPr>
          <a:xfrm>
            <a:off x="320040" y="2500642"/>
            <a:ext cx="11496821" cy="3851435"/>
          </a:xfrm>
          <a:prstGeom prst="rect">
            <a:avLst/>
          </a:prstGeom>
        </p:spPr>
      </p:pic>
    </p:spTree>
    <p:extLst>
      <p:ext uri="{BB962C8B-B14F-4D97-AF65-F5344CB8AC3E}">
        <p14:creationId xmlns:p14="http://schemas.microsoft.com/office/powerpoint/2010/main" val="294991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59FEE-9684-4639-BD13-6BB0A2B1C1C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Project Demo</a:t>
            </a:r>
          </a:p>
        </p:txBody>
      </p:sp>
      <p:pic>
        <p:nvPicPr>
          <p:cNvPr id="4" name="Picture 4" descr="Graphical user interface, application&#10;&#10;Description automatically generated">
            <a:extLst>
              <a:ext uri="{FF2B5EF4-FFF2-40B4-BE49-F238E27FC236}">
                <a16:creationId xmlns:a16="http://schemas.microsoft.com/office/drawing/2014/main" id="{FC6FDCFA-D234-42E8-9F90-56B3BBF1F0CE}"/>
              </a:ext>
            </a:extLst>
          </p:cNvPr>
          <p:cNvPicPr>
            <a:picLocks noGrp="1" noChangeAspect="1"/>
          </p:cNvPicPr>
          <p:nvPr>
            <p:ph idx="1"/>
          </p:nvPr>
        </p:nvPicPr>
        <p:blipFill rotWithShape="1">
          <a:blip r:embed="rId2"/>
          <a:srcRect l="33468" t="13909" r="30364" b="21583"/>
          <a:stretch/>
        </p:blipFill>
        <p:spPr>
          <a:xfrm>
            <a:off x="5392331" y="643466"/>
            <a:ext cx="5550669" cy="5568739"/>
          </a:xfrm>
          <a:prstGeom prst="rect">
            <a:avLst/>
          </a:prstGeom>
        </p:spPr>
      </p:pic>
    </p:spTree>
    <p:extLst>
      <p:ext uri="{BB962C8B-B14F-4D97-AF65-F5344CB8AC3E}">
        <p14:creationId xmlns:p14="http://schemas.microsoft.com/office/powerpoint/2010/main" val="5713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10;&#10;Description automatically generated">
            <a:extLst>
              <a:ext uri="{FF2B5EF4-FFF2-40B4-BE49-F238E27FC236}">
                <a16:creationId xmlns:a16="http://schemas.microsoft.com/office/drawing/2014/main" id="{206F41BE-467E-4354-A363-7CBC2D0E46AD}"/>
              </a:ext>
            </a:extLst>
          </p:cNvPr>
          <p:cNvPicPr>
            <a:picLocks noGrp="1" noChangeAspect="1"/>
          </p:cNvPicPr>
          <p:nvPr>
            <p:ph idx="1"/>
          </p:nvPr>
        </p:nvPicPr>
        <p:blipFill>
          <a:blip r:embed="rId2"/>
          <a:stretch>
            <a:fillRect/>
          </a:stretch>
        </p:blipFill>
        <p:spPr>
          <a:xfrm>
            <a:off x="856971" y="2426818"/>
            <a:ext cx="4405109"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application&#10;&#10;Description automatically generated">
            <a:extLst>
              <a:ext uri="{FF2B5EF4-FFF2-40B4-BE49-F238E27FC236}">
                <a16:creationId xmlns:a16="http://schemas.microsoft.com/office/drawing/2014/main" id="{A04BB74C-B5A7-4055-9CDF-7FD63ED362F4}"/>
              </a:ext>
            </a:extLst>
          </p:cNvPr>
          <p:cNvPicPr>
            <a:picLocks noChangeAspect="1"/>
          </p:cNvPicPr>
          <p:nvPr/>
        </p:nvPicPr>
        <p:blipFill rotWithShape="1">
          <a:blip r:embed="rId3"/>
          <a:srcRect l="35541" t="13218" r="20678" b="16954"/>
          <a:stretch/>
        </p:blipFill>
        <p:spPr>
          <a:xfrm>
            <a:off x="6945075" y="2426818"/>
            <a:ext cx="4455912" cy="3997637"/>
          </a:xfrm>
          <a:prstGeom prst="rect">
            <a:avLst/>
          </a:prstGeom>
        </p:spPr>
      </p:pic>
    </p:spTree>
    <p:extLst>
      <p:ext uri="{BB962C8B-B14F-4D97-AF65-F5344CB8AC3E}">
        <p14:creationId xmlns:p14="http://schemas.microsoft.com/office/powerpoint/2010/main" val="404329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070AA-A374-4971-B952-4F4A16C6D7E7}"/>
              </a:ext>
            </a:extLst>
          </p:cNvPr>
          <p:cNvSpPr>
            <a:spLocks noGrp="1"/>
          </p:cNvSpPr>
          <p:nvPr>
            <p:ph type="title"/>
          </p:nvPr>
        </p:nvSpPr>
        <p:spPr>
          <a:xfrm>
            <a:off x="1371599" y="294538"/>
            <a:ext cx="9895951" cy="1033669"/>
          </a:xfrm>
        </p:spPr>
        <p:txBody>
          <a:bodyPr>
            <a:normAutofit/>
          </a:bodyPr>
          <a:lstStyle/>
          <a:p>
            <a:r>
              <a:rPr lang="en-US" sz="4000" b="1">
                <a:solidFill>
                  <a:srgbClr val="FFFFFF"/>
                </a:solidFill>
                <a:cs typeface="Calibri Light"/>
              </a:rPr>
              <a:t>POP3</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021CD46A-73FC-49DE-B0AD-C889B51BD6FA}"/>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a:ea typeface="+mn-lt"/>
                <a:cs typeface="+mn-lt"/>
              </a:rPr>
              <a:t>The client POP3 software is installed on the recipient computer; the server POP3 software is installed on the mail server. Mail access starts with the client when the user needs to download its e-mail from the mailbox.</a:t>
            </a:r>
            <a:endParaRPr lang="en-US" sz="2000">
              <a:cs typeface="Calibri" panose="020F0502020204030204"/>
            </a:endParaRPr>
          </a:p>
          <a:p>
            <a:pPr marL="0" indent="0">
              <a:buNone/>
            </a:pPr>
            <a:endParaRPr lang="en-US" sz="2000" dirty="0">
              <a:ea typeface="+mn-lt"/>
              <a:cs typeface="+mn-lt"/>
            </a:endParaRPr>
          </a:p>
          <a:p>
            <a:pPr marL="0" indent="0">
              <a:buNone/>
            </a:pPr>
            <a:r>
              <a:rPr lang="en-US" sz="2000">
                <a:ea typeface="+mn-lt"/>
                <a:cs typeface="+mn-lt"/>
              </a:rPr>
              <a:t>The client opens a connection to the server on TCP port. It then sends its users name and password to access the mailbox. The user can then list and retrieve the mail messages, one by one.</a:t>
            </a:r>
            <a:endParaRPr lang="en-US" sz="2000">
              <a:cs typeface="Calibri" panose="020F0502020204030204"/>
            </a:endParaRPr>
          </a:p>
          <a:p>
            <a:pPr marL="0" indent="0">
              <a:buNone/>
            </a:pPr>
            <a:endParaRPr lang="en-US" sz="2000" dirty="0">
              <a:ea typeface="+mn-lt"/>
              <a:cs typeface="+mn-lt"/>
            </a:endParaRPr>
          </a:p>
          <a:p>
            <a:pPr marL="0" indent="0">
              <a:buNone/>
            </a:pPr>
            <a:r>
              <a:rPr lang="en-US" sz="2000">
                <a:ea typeface="+mn-lt"/>
                <a:cs typeface="+mn-lt"/>
              </a:rPr>
              <a:t>POP3 is the most recent version of a standard protocol for receiving e-mail. It is a client/server protocol in which e-mail is received and held for you by your Internet server. POP3 is designed to delete mail on the server as soon as the user has downloaded it.</a:t>
            </a:r>
            <a:endParaRPr lang="en-US" sz="2000">
              <a:cs typeface="Calibri"/>
            </a:endParaRPr>
          </a:p>
        </p:txBody>
      </p:sp>
    </p:spTree>
    <p:extLst>
      <p:ext uri="{BB962C8B-B14F-4D97-AF65-F5344CB8AC3E}">
        <p14:creationId xmlns:p14="http://schemas.microsoft.com/office/powerpoint/2010/main" val="346189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406D7-74FC-4138-8619-84E9A4A828EA}"/>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cs typeface="Calibri Light"/>
              </a:rPr>
              <a:t>Summary</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53BDE3F0-8102-464C-A24D-87F8A7FEC8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ea typeface="+mn-lt"/>
                <a:cs typeface="+mn-lt"/>
              </a:rPr>
              <a:t>In the world of technology, there are vast numbers of users communicating with different devices in different languages. That also includes many ways in which they transmit data along with the different software they implement. So, communicating worldwide will not be possible if there were no fixed 'standards' that will govern the way user communicates for data as well as the way our devices treat those data.</a:t>
            </a:r>
            <a:br>
              <a:rPr lang="en-US" sz="2000">
                <a:ea typeface="+mn-lt"/>
                <a:cs typeface="+mn-lt"/>
              </a:rPr>
            </a:br>
            <a:br>
              <a:rPr lang="en-US" sz="2000">
                <a:ea typeface="+mn-lt"/>
                <a:cs typeface="+mn-lt"/>
              </a:rPr>
            </a:br>
            <a:r>
              <a:rPr lang="en-US" sz="2000">
                <a:cs typeface="Calibri"/>
              </a:rPr>
              <a:t>With this project, we aim to demonstrate IP address resolution, working of E-mail and File transferring from a remote computer </a:t>
            </a:r>
            <a:r>
              <a:rPr lang="en-US" sz="2000">
                <a:ea typeface="+mn-lt"/>
                <a:cs typeface="+mn-lt"/>
              </a:rPr>
              <a:t>using Cisco Packet Tracer.</a:t>
            </a:r>
          </a:p>
          <a:p>
            <a:pPr marL="0" indent="0">
              <a:buNone/>
            </a:pPr>
            <a:endParaRPr lang="en-US" sz="2000">
              <a:cs typeface="Calibri"/>
            </a:endParaRPr>
          </a:p>
        </p:txBody>
      </p:sp>
    </p:spTree>
    <p:extLst>
      <p:ext uri="{BB962C8B-B14F-4D97-AF65-F5344CB8AC3E}">
        <p14:creationId xmlns:p14="http://schemas.microsoft.com/office/powerpoint/2010/main" val="305566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1855A-CB58-4B30-A8E3-029B8B57D0A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POP3 Architecture</a:t>
            </a:r>
          </a:p>
        </p:txBody>
      </p:sp>
      <p:cxnSp>
        <p:nvCxnSpPr>
          <p:cNvPr id="17" name="Straight Connector 1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8" descr="Diagram&#10;&#10;Description automatically generated">
            <a:extLst>
              <a:ext uri="{FF2B5EF4-FFF2-40B4-BE49-F238E27FC236}">
                <a16:creationId xmlns:a16="http://schemas.microsoft.com/office/drawing/2014/main" id="{C4E62D69-F832-4FEA-93C3-69A75EAA6B62}"/>
              </a:ext>
            </a:extLst>
          </p:cNvPr>
          <p:cNvPicPr>
            <a:picLocks noGrp="1" noChangeAspect="1"/>
          </p:cNvPicPr>
          <p:nvPr>
            <p:ph idx="1"/>
          </p:nvPr>
        </p:nvPicPr>
        <p:blipFill>
          <a:blip r:embed="rId2"/>
          <a:stretch>
            <a:fillRect/>
          </a:stretch>
        </p:blipFill>
        <p:spPr>
          <a:xfrm>
            <a:off x="738268" y="2427541"/>
            <a:ext cx="10660365" cy="3997637"/>
          </a:xfrm>
          <a:prstGeom prst="rect">
            <a:avLst/>
          </a:prstGeom>
        </p:spPr>
      </p:pic>
    </p:spTree>
    <p:extLst>
      <p:ext uri="{BB962C8B-B14F-4D97-AF65-F5344CB8AC3E}">
        <p14:creationId xmlns:p14="http://schemas.microsoft.com/office/powerpoint/2010/main" val="2510512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6AC69-EB2F-4631-BD23-116D1ED588D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Project Demo</a:t>
            </a:r>
          </a:p>
        </p:txBody>
      </p:sp>
      <p:pic>
        <p:nvPicPr>
          <p:cNvPr id="4" name="Picture 4" descr="Graphical user interface, application&#10;&#10;Description automatically generated">
            <a:extLst>
              <a:ext uri="{FF2B5EF4-FFF2-40B4-BE49-F238E27FC236}">
                <a16:creationId xmlns:a16="http://schemas.microsoft.com/office/drawing/2014/main" id="{35A47FC2-BAD8-4860-B3A3-567835BB5E83}"/>
              </a:ext>
            </a:extLst>
          </p:cNvPr>
          <p:cNvPicPr>
            <a:picLocks noGrp="1" noChangeAspect="1"/>
          </p:cNvPicPr>
          <p:nvPr>
            <p:ph idx="1"/>
          </p:nvPr>
        </p:nvPicPr>
        <p:blipFill rotWithShape="1">
          <a:blip r:embed="rId2"/>
          <a:srcRect l="32119" t="13909" r="31849" b="20384"/>
          <a:stretch/>
        </p:blipFill>
        <p:spPr>
          <a:xfrm>
            <a:off x="5453219" y="643466"/>
            <a:ext cx="5428893" cy="5568739"/>
          </a:xfrm>
          <a:prstGeom prst="rect">
            <a:avLst/>
          </a:prstGeom>
        </p:spPr>
      </p:pic>
    </p:spTree>
    <p:extLst>
      <p:ext uri="{BB962C8B-B14F-4D97-AF65-F5344CB8AC3E}">
        <p14:creationId xmlns:p14="http://schemas.microsoft.com/office/powerpoint/2010/main" val="315678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37C93-A4AC-4C72-8F65-647190D45E19}"/>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cs typeface="Calibri Light"/>
              </a:rPr>
              <a:t>FTP</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D5C1803A-6F33-4E45-9775-28BA750E385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ea typeface="+mn-lt"/>
                <a:cs typeface="+mn-lt"/>
              </a:rPr>
              <a:t>FTP (File Transfer Protocol) is the simplest and most secure way to exchange files over the Internet. Transferring files from a client computer to a server computer is called "uploading" and transferring from a server to a client is "downloading".</a:t>
            </a:r>
            <a:endParaRPr lang="en-US" sz="2000"/>
          </a:p>
          <a:p>
            <a:pPr marL="0" indent="0">
              <a:buNone/>
            </a:pPr>
            <a:endParaRPr lang="en-US" sz="2000" dirty="0">
              <a:ea typeface="+mn-lt"/>
              <a:cs typeface="+mn-lt"/>
            </a:endParaRPr>
          </a:p>
          <a:p>
            <a:pPr marL="0" indent="0">
              <a:buNone/>
            </a:pPr>
            <a:r>
              <a:rPr lang="en-US" sz="2000">
                <a:ea typeface="+mn-lt"/>
                <a:cs typeface="+mn-lt"/>
              </a:rPr>
              <a:t>To access an FTP server, users must be able to connect to the Internet or an intranet (via a modem or local area network) with an FTP client program. FTP doesn’t really move, it copies files from one computer to another.</a:t>
            </a:r>
            <a:endParaRPr lang="en-US" sz="2000">
              <a:cs typeface="Calibri" panose="020F0502020204030204"/>
            </a:endParaRPr>
          </a:p>
          <a:p>
            <a:pPr marL="0" indent="0">
              <a:buNone/>
            </a:pPr>
            <a:endParaRPr lang="en-US" sz="2000" dirty="0">
              <a:ea typeface="+mn-lt"/>
              <a:cs typeface="+mn-lt"/>
            </a:endParaRPr>
          </a:p>
          <a:p>
            <a:pPr marL="0" indent="0">
              <a:buNone/>
            </a:pPr>
            <a:r>
              <a:rPr lang="en-US" sz="2000">
                <a:ea typeface="+mn-lt"/>
                <a:cs typeface="+mn-lt"/>
              </a:rPr>
              <a:t>FTP is the file transfer protocol in the Internet's TCP/IP protocol suite’s Application Layer. An FTP Client is software that is designed to move files back-and-forth between two computers over the Internet.</a:t>
            </a:r>
            <a:endParaRPr lang="en-US" sz="2000">
              <a:cs typeface="Calibri" panose="020F0502020204030204"/>
            </a:endParaRPr>
          </a:p>
        </p:txBody>
      </p:sp>
    </p:spTree>
    <p:extLst>
      <p:ext uri="{BB962C8B-B14F-4D97-AF65-F5344CB8AC3E}">
        <p14:creationId xmlns:p14="http://schemas.microsoft.com/office/powerpoint/2010/main" val="3541897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956031-B9F4-40EA-98FE-AAEE867A0D6A}"/>
              </a:ext>
            </a:extLst>
          </p:cNvPr>
          <p:cNvSpPr>
            <a:spLocks noGrp="1"/>
          </p:cNvSpPr>
          <p:nvPr>
            <p:ph type="title"/>
          </p:nvPr>
        </p:nvSpPr>
        <p:spPr>
          <a:xfrm>
            <a:off x="966952" y="1204108"/>
            <a:ext cx="2669406" cy="1781175"/>
          </a:xfrm>
        </p:spPr>
        <p:txBody>
          <a:bodyPr>
            <a:normAutofit/>
          </a:bodyPr>
          <a:lstStyle/>
          <a:p>
            <a:r>
              <a:rPr lang="en-US" sz="3200" b="1">
                <a:solidFill>
                  <a:srgbClr val="FFFFFF"/>
                </a:solidFill>
                <a:cs typeface="Calibri Light"/>
              </a:rPr>
              <a:t>FTP Architecture</a:t>
            </a:r>
            <a:endParaRPr lang="en-US" sz="3200" b="1">
              <a:solidFill>
                <a:srgbClr val="FFFFFF"/>
              </a:solidFill>
            </a:endParaRPr>
          </a:p>
        </p:txBody>
      </p:sp>
      <p:pic>
        <p:nvPicPr>
          <p:cNvPr id="11" name="Picture 11" descr="Diagram&#10;&#10;Description automatically generated">
            <a:extLst>
              <a:ext uri="{FF2B5EF4-FFF2-40B4-BE49-F238E27FC236}">
                <a16:creationId xmlns:a16="http://schemas.microsoft.com/office/drawing/2014/main" id="{56BF224B-0792-4FD8-95F0-03E10AD12E2C}"/>
              </a:ext>
            </a:extLst>
          </p:cNvPr>
          <p:cNvPicPr>
            <a:picLocks noChangeAspect="1"/>
          </p:cNvPicPr>
          <p:nvPr/>
        </p:nvPicPr>
        <p:blipFill>
          <a:blip r:embed="rId2"/>
          <a:stretch>
            <a:fillRect/>
          </a:stretch>
        </p:blipFill>
        <p:spPr>
          <a:xfrm>
            <a:off x="4662102" y="1615662"/>
            <a:ext cx="6903723" cy="3503639"/>
          </a:xfrm>
          <a:prstGeom prst="rect">
            <a:avLst/>
          </a:prstGeom>
        </p:spPr>
      </p:pic>
    </p:spTree>
    <p:extLst>
      <p:ext uri="{BB962C8B-B14F-4D97-AF65-F5344CB8AC3E}">
        <p14:creationId xmlns:p14="http://schemas.microsoft.com/office/powerpoint/2010/main" val="139887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156EB-3E1D-4795-B12F-B18915F763E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Project Demo</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7D5467CB-03E9-4407-A72F-DA2F7D1235E7}"/>
              </a:ext>
            </a:extLst>
          </p:cNvPr>
          <p:cNvPicPr>
            <a:picLocks noGrp="1" noChangeAspect="1"/>
          </p:cNvPicPr>
          <p:nvPr>
            <p:ph idx="1"/>
          </p:nvPr>
        </p:nvPicPr>
        <p:blipFill rotWithShape="1">
          <a:blip r:embed="rId2"/>
          <a:srcRect l="31714" t="12950" r="31849" b="23981"/>
          <a:stretch/>
        </p:blipFill>
        <p:spPr>
          <a:xfrm>
            <a:off x="1006580" y="2426818"/>
            <a:ext cx="4105890"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10;&#10;Description automatically generated">
            <a:extLst>
              <a:ext uri="{FF2B5EF4-FFF2-40B4-BE49-F238E27FC236}">
                <a16:creationId xmlns:a16="http://schemas.microsoft.com/office/drawing/2014/main" id="{913F9ADE-B5A7-4D3D-A2CF-1D07F4A60248}"/>
              </a:ext>
            </a:extLst>
          </p:cNvPr>
          <p:cNvPicPr>
            <a:picLocks noChangeAspect="1"/>
          </p:cNvPicPr>
          <p:nvPr/>
        </p:nvPicPr>
        <p:blipFill rotWithShape="1">
          <a:blip r:embed="rId3"/>
          <a:srcRect l="32031" t="13370" r="24219" b="18106"/>
          <a:stretch/>
        </p:blipFill>
        <p:spPr>
          <a:xfrm>
            <a:off x="6904285" y="2426818"/>
            <a:ext cx="4537492" cy="3997637"/>
          </a:xfrm>
          <a:prstGeom prst="rect">
            <a:avLst/>
          </a:prstGeom>
        </p:spPr>
      </p:pic>
    </p:spTree>
    <p:extLst>
      <p:ext uri="{BB962C8B-B14F-4D97-AF65-F5344CB8AC3E}">
        <p14:creationId xmlns:p14="http://schemas.microsoft.com/office/powerpoint/2010/main" val="1301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550B-4EAC-4999-B297-02BF66E7B4D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i="1" u="sng"/>
              <a:t>Please leave us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agnifying glass on clear background">
            <a:extLst>
              <a:ext uri="{FF2B5EF4-FFF2-40B4-BE49-F238E27FC236}">
                <a16:creationId xmlns:a16="http://schemas.microsoft.com/office/drawing/2014/main" id="{119C1ADC-1597-42E1-9B7B-62DA2DC8DE4D}"/>
              </a:ext>
            </a:extLst>
          </p:cNvPr>
          <p:cNvPicPr>
            <a:picLocks noChangeAspect="1"/>
          </p:cNvPicPr>
          <p:nvPr/>
        </p:nvPicPr>
        <p:blipFill rotWithShape="1">
          <a:blip r:embed="rId2"/>
          <a:srcRect l="28800" r="2795"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1747219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A1CB0-702D-4D91-A017-0DB86D6DF5DF}"/>
              </a:ext>
            </a:extLst>
          </p:cNvPr>
          <p:cNvSpPr>
            <a:spLocks noGrp="1"/>
          </p:cNvSpPr>
          <p:nvPr>
            <p:ph type="title"/>
          </p:nvPr>
        </p:nvSpPr>
        <p:spPr>
          <a:xfrm>
            <a:off x="838201" y="345810"/>
            <a:ext cx="5120561" cy="1325563"/>
          </a:xfrm>
        </p:spPr>
        <p:txBody>
          <a:bodyPr>
            <a:normAutofit/>
          </a:bodyPr>
          <a:lstStyle/>
          <a:p>
            <a:r>
              <a:rPr lang="en-US" b="1" dirty="0">
                <a:cs typeface="Calibri Light"/>
              </a:rPr>
              <a:t>Requirements</a:t>
            </a:r>
            <a:endParaRPr lang="en-US" b="1" dirty="0"/>
          </a:p>
        </p:txBody>
      </p:sp>
      <p:sp>
        <p:nvSpPr>
          <p:cNvPr id="3" name="Content Placeholder 2">
            <a:extLst>
              <a:ext uri="{FF2B5EF4-FFF2-40B4-BE49-F238E27FC236}">
                <a16:creationId xmlns:a16="http://schemas.microsoft.com/office/drawing/2014/main" id="{1C5E51A1-838E-4A58-8920-C8392C040ACF}"/>
              </a:ext>
            </a:extLst>
          </p:cNvPr>
          <p:cNvSpPr>
            <a:spLocks noGrp="1"/>
          </p:cNvSpPr>
          <p:nvPr>
            <p:ph idx="1"/>
          </p:nvPr>
        </p:nvSpPr>
        <p:spPr>
          <a:xfrm>
            <a:off x="838201" y="1825625"/>
            <a:ext cx="5092194" cy="4351338"/>
          </a:xfrm>
        </p:spPr>
        <p:txBody>
          <a:bodyPr vert="horz" lIns="91440" tIns="45720" rIns="91440" bIns="45720" rtlCol="0" anchor="t">
            <a:normAutofit/>
          </a:bodyPr>
          <a:lstStyle/>
          <a:p>
            <a:pPr marL="0" indent="0">
              <a:buNone/>
            </a:pPr>
            <a:r>
              <a:rPr lang="en-US" sz="2000" b="1">
                <a:cs typeface="Calibri"/>
              </a:rPr>
              <a:t>DHCP Server</a:t>
            </a:r>
            <a:r>
              <a:rPr lang="en-US" sz="2000">
                <a:cs typeface="Calibri"/>
              </a:rPr>
              <a:t>: </a:t>
            </a:r>
            <a:r>
              <a:rPr lang="en-US" sz="2000">
                <a:ea typeface="+mn-lt"/>
                <a:cs typeface="+mn-lt"/>
              </a:rPr>
              <a:t>A DHCP Server is a network server that automatically provides and assigns IP addresses, default gateways and other network parameters to client devices. It relies on the standard protocol known as Dynamic Host Configuration Protocol or DHCP to respond to broadcast queries by clients.</a:t>
            </a:r>
            <a:endParaRPr lang="en-US"/>
          </a:p>
          <a:p>
            <a:pPr marL="0" indent="0">
              <a:buNone/>
            </a:pPr>
            <a:r>
              <a:rPr lang="en-US" sz="2000" b="1">
                <a:ea typeface="+mn-lt"/>
                <a:cs typeface="+mn-lt"/>
              </a:rPr>
              <a:t>DNS Server</a:t>
            </a:r>
            <a:r>
              <a:rPr lang="en-US" sz="2000">
                <a:ea typeface="+mn-lt"/>
                <a:cs typeface="+mn-lt"/>
              </a:rPr>
              <a:t>: A DNS server is a computer server that contains a database of public IP addresses and their associated hostnames, and in most cases serves to resolve, or translate, those names to IP addresses as requested.</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Diagram, venn diagram&#10;&#10;Description automatically generated">
            <a:extLst>
              <a:ext uri="{FF2B5EF4-FFF2-40B4-BE49-F238E27FC236}">
                <a16:creationId xmlns:a16="http://schemas.microsoft.com/office/drawing/2014/main" id="{553947A6-BC91-4981-895F-65854155FEBB}"/>
              </a:ext>
            </a:extLst>
          </p:cNvPr>
          <p:cNvPicPr>
            <a:picLocks noChangeAspect="1"/>
          </p:cNvPicPr>
          <p:nvPr/>
        </p:nvPicPr>
        <p:blipFill rotWithShape="1">
          <a:blip r:embed="rId2"/>
          <a:srcRect l="6794" r="9839"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5" descr="Diagram&#10;&#10;Description automatically generated">
            <a:extLst>
              <a:ext uri="{FF2B5EF4-FFF2-40B4-BE49-F238E27FC236}">
                <a16:creationId xmlns:a16="http://schemas.microsoft.com/office/drawing/2014/main" id="{3EBB3E73-619E-41CB-8B5E-89A4EE0797E1}"/>
              </a:ext>
            </a:extLst>
          </p:cNvPr>
          <p:cNvPicPr>
            <a:picLocks noChangeAspect="1"/>
          </p:cNvPicPr>
          <p:nvPr/>
        </p:nvPicPr>
        <p:blipFill rotWithShape="1">
          <a:blip r:embed="rId3"/>
          <a:srcRect l="8466" r="7536"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32999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Shape 1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6" descr="A picture containing electronics&#10;&#10;Description automatically generated">
            <a:extLst>
              <a:ext uri="{FF2B5EF4-FFF2-40B4-BE49-F238E27FC236}">
                <a16:creationId xmlns:a16="http://schemas.microsoft.com/office/drawing/2014/main" id="{258D56A2-B669-488A-B92D-882FA6941FCE}"/>
              </a:ext>
            </a:extLst>
          </p:cNvPr>
          <p:cNvPicPr>
            <a:picLocks noChangeAspect="1"/>
          </p:cNvPicPr>
          <p:nvPr/>
        </p:nvPicPr>
        <p:blipFill>
          <a:blip r:embed="rId2"/>
          <a:stretch>
            <a:fillRect/>
          </a:stretch>
        </p:blipFill>
        <p:spPr>
          <a:xfrm>
            <a:off x="5196964" y="1522094"/>
            <a:ext cx="1846470" cy="1020174"/>
          </a:xfrm>
          <a:prstGeom prst="rect">
            <a:avLst/>
          </a:prstGeom>
        </p:spPr>
      </p:pic>
      <p:sp>
        <p:nvSpPr>
          <p:cNvPr id="3" name="Content Placeholder 2">
            <a:extLst>
              <a:ext uri="{FF2B5EF4-FFF2-40B4-BE49-F238E27FC236}">
                <a16:creationId xmlns:a16="http://schemas.microsoft.com/office/drawing/2014/main" id="{68930EB1-5EED-4D69-8FB1-D692B5951DC0}"/>
              </a:ext>
            </a:extLst>
          </p:cNvPr>
          <p:cNvSpPr>
            <a:spLocks noGrp="1"/>
          </p:cNvSpPr>
          <p:nvPr>
            <p:ph idx="1"/>
          </p:nvPr>
        </p:nvSpPr>
        <p:spPr>
          <a:xfrm>
            <a:off x="965199" y="3729161"/>
            <a:ext cx="5690043" cy="2277321"/>
          </a:xfrm>
        </p:spPr>
        <p:txBody>
          <a:bodyPr vert="horz" lIns="91440" tIns="45720" rIns="91440" bIns="45720" rtlCol="0" anchor="t">
            <a:normAutofit/>
          </a:bodyPr>
          <a:lstStyle/>
          <a:p>
            <a:pPr marL="0" indent="0">
              <a:buNone/>
            </a:pPr>
            <a:r>
              <a:rPr lang="en-US" sz="1500" b="1">
                <a:ea typeface="+mn-lt"/>
                <a:cs typeface="+mn-lt"/>
              </a:rPr>
              <a:t>Web server</a:t>
            </a:r>
            <a:r>
              <a:rPr lang="en-US" sz="1500">
                <a:ea typeface="+mn-lt"/>
                <a:cs typeface="+mn-lt"/>
              </a:rPr>
              <a:t>:  A web server is software and hardware that uses HTTP(Hypertext Transfer Protocol) and other protocols to respond to client requests made over the World Wide Web. The main job of a web server is to display website content through storing, processing and delivering webpages to users.</a:t>
            </a:r>
            <a:endParaRPr lang="en-US"/>
          </a:p>
          <a:p>
            <a:pPr marL="0" indent="0">
              <a:buNone/>
            </a:pPr>
            <a:r>
              <a:rPr lang="en-US" sz="1500" b="1">
                <a:ea typeface="+mn-lt"/>
                <a:cs typeface="+mn-lt"/>
              </a:rPr>
              <a:t>Switch</a:t>
            </a:r>
            <a:r>
              <a:rPr lang="en-US" sz="1500">
                <a:ea typeface="+mn-lt"/>
                <a:cs typeface="+mn-lt"/>
              </a:rPr>
              <a:t>: Switches are key building blocks for any network. They connect multiple devices, such as computers, wireless access points, printers, and servers; on the same network within a building or campus. A switch enables connected devices to share information and talk to each other.</a:t>
            </a:r>
          </a:p>
        </p:txBody>
      </p:sp>
      <p:pic>
        <p:nvPicPr>
          <p:cNvPr id="4" name="Picture 4" descr="A picture containing diagram&#10;&#10;Description automatically generated">
            <a:extLst>
              <a:ext uri="{FF2B5EF4-FFF2-40B4-BE49-F238E27FC236}">
                <a16:creationId xmlns:a16="http://schemas.microsoft.com/office/drawing/2014/main" id="{000992E6-A03F-4C4B-BE42-B91F2746932B}"/>
              </a:ext>
            </a:extLst>
          </p:cNvPr>
          <p:cNvPicPr>
            <a:picLocks noChangeAspect="1"/>
          </p:cNvPicPr>
          <p:nvPr/>
        </p:nvPicPr>
        <p:blipFill>
          <a:blip r:embed="rId3"/>
          <a:stretch>
            <a:fillRect/>
          </a:stretch>
        </p:blipFill>
        <p:spPr>
          <a:xfrm>
            <a:off x="8067579" y="2102491"/>
            <a:ext cx="2678429" cy="3217333"/>
          </a:xfrm>
          <a:prstGeom prst="rect">
            <a:avLst/>
          </a:prstGeom>
        </p:spPr>
      </p:pic>
    </p:spTree>
    <p:extLst>
      <p:ext uri="{BB962C8B-B14F-4D97-AF65-F5344CB8AC3E}">
        <p14:creationId xmlns:p14="http://schemas.microsoft.com/office/powerpoint/2010/main" val="123786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225C95-DCAB-404C-BCFE-3B8D57DC7D54}"/>
              </a:ext>
            </a:extLst>
          </p:cNvPr>
          <p:cNvSpPr>
            <a:spLocks noGrp="1"/>
          </p:cNvSpPr>
          <p:nvPr>
            <p:ph idx="1"/>
          </p:nvPr>
        </p:nvSpPr>
        <p:spPr>
          <a:xfrm>
            <a:off x="838201" y="1825625"/>
            <a:ext cx="5092194" cy="4351338"/>
          </a:xfrm>
        </p:spPr>
        <p:txBody>
          <a:bodyPr vert="horz" lIns="91440" tIns="45720" rIns="91440" bIns="45720" rtlCol="0" anchor="t">
            <a:normAutofit/>
          </a:bodyPr>
          <a:lstStyle/>
          <a:p>
            <a:pPr marL="0" indent="0">
              <a:buNone/>
            </a:pPr>
            <a:r>
              <a:rPr lang="en-US" sz="1800" b="1">
                <a:cs typeface="Calibri"/>
              </a:rPr>
              <a:t>FTP Server</a:t>
            </a:r>
            <a:r>
              <a:rPr lang="en-US" sz="1800">
                <a:cs typeface="Calibri"/>
              </a:rPr>
              <a:t> : </a:t>
            </a:r>
            <a:r>
              <a:rPr lang="en-US" sz="1800">
                <a:ea typeface="+mn-lt"/>
                <a:cs typeface="+mn-lt"/>
              </a:rPr>
              <a:t>The primary purpose of an FTP server is to allow users to upload and download files.</a:t>
            </a:r>
            <a:r>
              <a:rPr lang="en-US" sz="1800" b="1" dirty="0">
                <a:ea typeface="+mn-lt"/>
                <a:cs typeface="+mn-lt"/>
              </a:rPr>
              <a:t> </a:t>
            </a:r>
            <a:r>
              <a:rPr lang="en-US" sz="1800">
                <a:ea typeface="+mn-lt"/>
                <a:cs typeface="+mn-lt"/>
              </a:rPr>
              <a:t>An FTP server is a computer that has a file transfer protocol (FTP) address and is dedicated to receiving an FTP connection. FTP is a protocol used to transfer files via the internet between a server (sender) and a client (receiver)</a:t>
            </a:r>
            <a:r>
              <a:rPr lang="en-US" sz="1800" b="1">
                <a:ea typeface="+mn-lt"/>
                <a:cs typeface="+mn-lt"/>
              </a:rPr>
              <a:t>.</a:t>
            </a:r>
            <a:endParaRPr lang="en-US"/>
          </a:p>
          <a:p>
            <a:pPr marL="0" indent="0">
              <a:buNone/>
            </a:pPr>
            <a:r>
              <a:rPr lang="en-US" sz="1800" b="1">
                <a:cs typeface="Calibri"/>
              </a:rPr>
              <a:t>Email Server</a:t>
            </a:r>
            <a:r>
              <a:rPr lang="en-US" sz="1800">
                <a:cs typeface="Calibri"/>
              </a:rPr>
              <a:t> : </a:t>
            </a:r>
            <a:r>
              <a:rPr lang="en-US" sz="1800">
                <a:ea typeface="+mn-lt"/>
                <a:cs typeface="+mn-lt"/>
              </a:rPr>
              <a:t>An email server, or simply mail server, is an application or computer in a network whose sole purpose is to act as a virtual post office. The server stores incoming mail for distribution to local users and sends out outgoing messages. This uses a client-server application model to send and receive messages using Simple Mail Transfer Protocol (SMTP)</a:t>
            </a:r>
          </a:p>
          <a:p>
            <a:endParaRPr lang="en-US" sz="1800">
              <a:cs typeface="Calibri"/>
            </a:endParaRP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Text, icon&#10;&#10;Description automatically generated">
            <a:extLst>
              <a:ext uri="{FF2B5EF4-FFF2-40B4-BE49-F238E27FC236}">
                <a16:creationId xmlns:a16="http://schemas.microsoft.com/office/drawing/2014/main" id="{BD0D58B0-4409-488D-A5BA-0D90F4A6E0E8}"/>
              </a:ext>
            </a:extLst>
          </p:cNvPr>
          <p:cNvPicPr>
            <a:picLocks noChangeAspect="1"/>
          </p:cNvPicPr>
          <p:nvPr/>
        </p:nvPicPr>
        <p:blipFill rotWithShape="1">
          <a:blip r:embed="rId2"/>
          <a:srcRect t="256" r="1" b="348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5">
            <a:extLst>
              <a:ext uri="{FF2B5EF4-FFF2-40B4-BE49-F238E27FC236}">
                <a16:creationId xmlns:a16="http://schemas.microsoft.com/office/drawing/2014/main" id="{722C36F8-D8EF-456B-A5F8-136B8B86CC6E}"/>
              </a:ext>
            </a:extLst>
          </p:cNvPr>
          <p:cNvPicPr>
            <a:picLocks noChangeAspect="1"/>
          </p:cNvPicPr>
          <p:nvPr/>
        </p:nvPicPr>
        <p:blipFill rotWithShape="1">
          <a:blip r:embed="rId3"/>
          <a:srcRect l="8669" r="23278"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18310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A0F50C-23B1-4034-99D9-099B9F03F45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Architecture &amp; Design</a:t>
            </a:r>
          </a:p>
        </p:txBody>
      </p:sp>
      <p:pic>
        <p:nvPicPr>
          <p:cNvPr id="3" name="Picture 3" descr="Graphical user interface, diagram, application&#10;&#10;Description automatically generated">
            <a:extLst>
              <a:ext uri="{FF2B5EF4-FFF2-40B4-BE49-F238E27FC236}">
                <a16:creationId xmlns:a16="http://schemas.microsoft.com/office/drawing/2014/main" id="{A3A820C8-811C-4F48-9499-A21B2C4D1906}"/>
              </a:ext>
            </a:extLst>
          </p:cNvPr>
          <p:cNvPicPr>
            <a:picLocks noChangeAspect="1"/>
          </p:cNvPicPr>
          <p:nvPr/>
        </p:nvPicPr>
        <p:blipFill rotWithShape="1">
          <a:blip r:embed="rId2"/>
          <a:srcRect l="24769" t="15023" r="17128" b="21361"/>
          <a:stretch/>
        </p:blipFill>
        <p:spPr>
          <a:xfrm>
            <a:off x="4043141" y="1078674"/>
            <a:ext cx="8113007" cy="4992927"/>
          </a:xfrm>
          <a:prstGeom prst="rect">
            <a:avLst/>
          </a:prstGeom>
        </p:spPr>
      </p:pic>
    </p:spTree>
    <p:extLst>
      <p:ext uri="{BB962C8B-B14F-4D97-AF65-F5344CB8AC3E}">
        <p14:creationId xmlns:p14="http://schemas.microsoft.com/office/powerpoint/2010/main" val="305988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4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aphical user interface, application&#10;&#10;Description automatically generated">
            <a:extLst>
              <a:ext uri="{FF2B5EF4-FFF2-40B4-BE49-F238E27FC236}">
                <a16:creationId xmlns:a16="http://schemas.microsoft.com/office/drawing/2014/main" id="{61CB204E-F73D-45C8-BDEC-74260FD94FA5}"/>
              </a:ext>
            </a:extLst>
          </p:cNvPr>
          <p:cNvPicPr>
            <a:picLocks noGrp="1" noChangeAspect="1"/>
          </p:cNvPicPr>
          <p:nvPr>
            <p:ph idx="1"/>
          </p:nvPr>
        </p:nvPicPr>
        <p:blipFill rotWithShape="1">
          <a:blip r:embed="rId2"/>
          <a:srcRect l="34413" t="14149" r="30094" b="20144"/>
          <a:stretch/>
        </p:blipFill>
        <p:spPr>
          <a:xfrm>
            <a:off x="3819395" y="1506538"/>
            <a:ext cx="3886330" cy="4071393"/>
          </a:xfrm>
        </p:spPr>
      </p:pic>
      <p:sp>
        <p:nvSpPr>
          <p:cNvPr id="7" name="TextBox 6">
            <a:extLst>
              <a:ext uri="{FF2B5EF4-FFF2-40B4-BE49-F238E27FC236}">
                <a16:creationId xmlns:a16="http://schemas.microsoft.com/office/drawing/2014/main" id="{2277B89D-2F12-4571-B6E2-1F4F1CAD0390}"/>
              </a:ext>
            </a:extLst>
          </p:cNvPr>
          <p:cNvSpPr txBox="1"/>
          <p:nvPr/>
        </p:nvSpPr>
        <p:spPr>
          <a:xfrm>
            <a:off x="3819395" y="4736513"/>
            <a:ext cx="3844576" cy="7683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b="1">
                <a:solidFill>
                  <a:srgbClr val="FFFFFF"/>
                </a:solidFill>
                <a:cs typeface="Calibri"/>
              </a:rPr>
              <a:t>MOTILAL</a:t>
            </a:r>
          </a:p>
        </p:txBody>
      </p:sp>
      <p:pic>
        <p:nvPicPr>
          <p:cNvPr id="5" name="Picture 5" descr="Graphical user interface, application&#10;&#10;Description automatically generated">
            <a:extLst>
              <a:ext uri="{FF2B5EF4-FFF2-40B4-BE49-F238E27FC236}">
                <a16:creationId xmlns:a16="http://schemas.microsoft.com/office/drawing/2014/main" id="{38BD7C17-AB4C-4621-92C8-065665BD41F9}"/>
              </a:ext>
            </a:extLst>
          </p:cNvPr>
          <p:cNvPicPr>
            <a:picLocks noChangeAspect="1"/>
          </p:cNvPicPr>
          <p:nvPr/>
        </p:nvPicPr>
        <p:blipFill rotWithShape="1">
          <a:blip r:embed="rId3"/>
          <a:srcRect l="34793" t="14487" r="29850" b="20750"/>
          <a:stretch/>
        </p:blipFill>
        <p:spPr>
          <a:xfrm>
            <a:off x="7754938" y="1506538"/>
            <a:ext cx="3838945" cy="4071393"/>
          </a:xfrm>
          <a:prstGeom prst="rect">
            <a:avLst/>
          </a:prstGeom>
        </p:spPr>
      </p:pic>
      <p:sp>
        <p:nvSpPr>
          <p:cNvPr id="6" name="TextBox 5">
            <a:extLst>
              <a:ext uri="{FF2B5EF4-FFF2-40B4-BE49-F238E27FC236}">
                <a16:creationId xmlns:a16="http://schemas.microsoft.com/office/drawing/2014/main" id="{7E170757-483A-4307-AD39-EA6313B4EF06}"/>
              </a:ext>
            </a:extLst>
          </p:cNvPr>
          <p:cNvSpPr txBox="1"/>
          <p:nvPr/>
        </p:nvSpPr>
        <p:spPr>
          <a:xfrm>
            <a:off x="7796692" y="4736513"/>
            <a:ext cx="3797190" cy="7683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b="1">
                <a:solidFill>
                  <a:srgbClr val="FFFFFF"/>
                </a:solidFill>
                <a:cs typeface="Calibri"/>
              </a:rPr>
              <a:t>CHAMAK CHINTU</a:t>
            </a:r>
          </a:p>
        </p:txBody>
      </p:sp>
      <p:sp>
        <p:nvSpPr>
          <p:cNvPr id="2" name="Title 1">
            <a:extLst>
              <a:ext uri="{FF2B5EF4-FFF2-40B4-BE49-F238E27FC236}">
                <a16:creationId xmlns:a16="http://schemas.microsoft.com/office/drawing/2014/main" id="{1F6A9C6A-4DD9-4E3D-A7E6-3F7178545403}"/>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cs typeface="Calibri Light"/>
              </a:rPr>
              <a:t>USERS</a:t>
            </a:r>
            <a:endParaRPr lang="en-US" sz="2600" b="1">
              <a:solidFill>
                <a:srgbClr val="FFFFFF"/>
              </a:solidFill>
            </a:endParaRPr>
          </a:p>
        </p:txBody>
      </p:sp>
    </p:spTree>
    <p:extLst>
      <p:ext uri="{BB962C8B-B14F-4D97-AF65-F5344CB8AC3E}">
        <p14:creationId xmlns:p14="http://schemas.microsoft.com/office/powerpoint/2010/main" val="221208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9A987-56A2-47B6-B47C-A6455FD60563}"/>
              </a:ext>
            </a:extLst>
          </p:cNvPr>
          <p:cNvSpPr>
            <a:spLocks noGrp="1"/>
          </p:cNvSpPr>
          <p:nvPr>
            <p:ph type="title"/>
          </p:nvPr>
        </p:nvSpPr>
        <p:spPr>
          <a:xfrm>
            <a:off x="1371599" y="294538"/>
            <a:ext cx="9895951" cy="1033669"/>
          </a:xfrm>
        </p:spPr>
        <p:txBody>
          <a:bodyPr>
            <a:normAutofit/>
          </a:bodyPr>
          <a:lstStyle/>
          <a:p>
            <a:r>
              <a:rPr lang="en-US" sz="4000" b="1">
                <a:solidFill>
                  <a:srgbClr val="FFFFFF"/>
                </a:solidFill>
                <a:cs typeface="Calibri Light"/>
              </a:rPr>
              <a:t>DHCP</a:t>
            </a:r>
            <a:endParaRPr lang="en-US" sz="4000">
              <a:solidFill>
                <a:srgbClr val="FFFFFF"/>
              </a:solidFill>
              <a:cs typeface="Calibri Light" panose="020F0302020204030204"/>
            </a:endParaRPr>
          </a:p>
        </p:txBody>
      </p:sp>
      <p:sp>
        <p:nvSpPr>
          <p:cNvPr id="3" name="Content Placeholder 2">
            <a:extLst>
              <a:ext uri="{FF2B5EF4-FFF2-40B4-BE49-F238E27FC236}">
                <a16:creationId xmlns:a16="http://schemas.microsoft.com/office/drawing/2014/main" id="{C4CD6E2C-42F2-4D1D-93EA-23A3A16254AE}"/>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1900">
                <a:ea typeface="+mn-lt"/>
                <a:cs typeface="+mn-lt"/>
              </a:rPr>
              <a:t>DHCP is a service that permits network administrators to set up servers to allocate and manage collections of IP addresses for workstations, desktop computers, and other client machines that do not require fixed IP addresses.</a:t>
            </a:r>
          </a:p>
          <a:p>
            <a:pPr marL="0" indent="0">
              <a:buNone/>
            </a:pPr>
            <a:endParaRPr lang="en-US" sz="1900">
              <a:cs typeface="Calibri"/>
            </a:endParaRPr>
          </a:p>
          <a:p>
            <a:pPr marL="0" indent="0">
              <a:buNone/>
            </a:pPr>
            <a:r>
              <a:rPr lang="en-US" sz="1900">
                <a:ea typeface="+mn-lt"/>
                <a:cs typeface="+mn-lt"/>
              </a:rPr>
              <a:t>DHCP can also supply important IP configuration data for clients, including the subnet mask, the local IP gateway (router) address, and even DNS and WINS data, where needed or appropriate.</a:t>
            </a:r>
          </a:p>
          <a:p>
            <a:pPr marL="0" indent="0">
              <a:buNone/>
            </a:pPr>
            <a:endParaRPr lang="en-US" sz="1900">
              <a:cs typeface="Calibri"/>
            </a:endParaRPr>
          </a:p>
          <a:p>
            <a:pPr marL="0" indent="0">
              <a:buNone/>
            </a:pPr>
            <a:r>
              <a:rPr lang="en-US" sz="1900">
                <a:ea typeface="+mn-lt"/>
                <a:cs typeface="+mn-lt"/>
              </a:rPr>
              <a:t>DHCP servers can manage one or more ranges of IP addresses, each of which may be called an address pool (if considered as a range of available addresses from which unused addresses may be allocated), or an address scope (if considered as a range of numeric IP addresses that fall under DHCPs control) </a:t>
            </a:r>
            <a:endParaRPr lang="en-US" sz="1900"/>
          </a:p>
        </p:txBody>
      </p:sp>
    </p:spTree>
    <p:extLst>
      <p:ext uri="{BB962C8B-B14F-4D97-AF65-F5344CB8AC3E}">
        <p14:creationId xmlns:p14="http://schemas.microsoft.com/office/powerpoint/2010/main" val="68426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1029799-9A1E-4CB7-9BCA-00CDA38173F0}"/>
              </a:ext>
            </a:extLst>
          </p:cNvPr>
          <p:cNvPicPr>
            <a:picLocks noGrp="1" noChangeAspect="1"/>
          </p:cNvPicPr>
          <p:nvPr>
            <p:ph idx="1"/>
          </p:nvPr>
        </p:nvPicPr>
        <p:blipFill rotWithShape="1">
          <a:blip r:embed="rId2"/>
          <a:srcRect t="17069" r="99"/>
          <a:stretch/>
        </p:blipFill>
        <p:spPr>
          <a:xfrm>
            <a:off x="832001" y="1292191"/>
            <a:ext cx="10517566" cy="5374706"/>
          </a:xfrm>
        </p:spPr>
      </p:pic>
      <p:sp>
        <p:nvSpPr>
          <p:cNvPr id="2" name="TextBox 1">
            <a:extLst>
              <a:ext uri="{FF2B5EF4-FFF2-40B4-BE49-F238E27FC236}">
                <a16:creationId xmlns:a16="http://schemas.microsoft.com/office/drawing/2014/main" id="{FC407DC9-1A00-48DF-9A9E-DEDB2ECE2227}"/>
              </a:ext>
            </a:extLst>
          </p:cNvPr>
          <p:cNvSpPr txBox="1"/>
          <p:nvPr/>
        </p:nvSpPr>
        <p:spPr>
          <a:xfrm>
            <a:off x="1133605" y="340290"/>
            <a:ext cx="47682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mn-lt"/>
                <a:cs typeface="+mn-lt"/>
              </a:rPr>
              <a:t>DHCP </a:t>
            </a:r>
            <a:r>
              <a:rPr lang="en-US" sz="4400" b="1">
                <a:latin typeface="Calibri"/>
                <a:cs typeface="Calibri Light"/>
              </a:rPr>
              <a:t>Architecture</a:t>
            </a:r>
            <a:endParaRPr lang="en-US" sz="4400">
              <a:latin typeface="Calibri"/>
              <a:cs typeface="Calibri"/>
            </a:endParaRPr>
          </a:p>
        </p:txBody>
      </p:sp>
    </p:spTree>
    <p:extLst>
      <p:ext uri="{BB962C8B-B14F-4D97-AF65-F5344CB8AC3E}">
        <p14:creationId xmlns:p14="http://schemas.microsoft.com/office/powerpoint/2010/main" val="11440968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1085</Words>
  <Application>Microsoft Office PowerPoint</Application>
  <PresentationFormat>Widescreen</PresentationFormat>
  <Paragraphs>54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Internet Protocol Demonstration</vt:lpstr>
      <vt:lpstr>Summary</vt:lpstr>
      <vt:lpstr>Requirements</vt:lpstr>
      <vt:lpstr>PowerPoint Presentation</vt:lpstr>
      <vt:lpstr>PowerPoint Presentation</vt:lpstr>
      <vt:lpstr>Architecture &amp; Design</vt:lpstr>
      <vt:lpstr>USERS</vt:lpstr>
      <vt:lpstr>DHCP</vt:lpstr>
      <vt:lpstr>PowerPoint Presentation</vt:lpstr>
      <vt:lpstr>Project Demo</vt:lpstr>
      <vt:lpstr>DNS Architecture</vt:lpstr>
      <vt:lpstr>PowerPoint Presentation</vt:lpstr>
      <vt:lpstr>Project Demo</vt:lpstr>
      <vt:lpstr>PowerPoint Presentation</vt:lpstr>
      <vt:lpstr>SMTP</vt:lpstr>
      <vt:lpstr>SMTP Architecture</vt:lpstr>
      <vt:lpstr>Project Demo</vt:lpstr>
      <vt:lpstr>PowerPoint Presentation</vt:lpstr>
      <vt:lpstr>POP3</vt:lpstr>
      <vt:lpstr>POP3 Architecture</vt:lpstr>
      <vt:lpstr>Project Demo</vt:lpstr>
      <vt:lpstr>FTP</vt:lpstr>
      <vt:lpstr>FTP Architecture</vt:lpstr>
      <vt:lpstr>Project Demo</vt:lpstr>
      <vt:lpstr>Please leave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Pavan Sai</cp:lastModifiedBy>
  <cp:revision>454</cp:revision>
  <dcterms:created xsi:type="dcterms:W3CDTF">2021-11-01T10:02:14Z</dcterms:created>
  <dcterms:modified xsi:type="dcterms:W3CDTF">2022-01-19T12:02:09Z</dcterms:modified>
</cp:coreProperties>
</file>